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60" r:id="rId2"/>
    <p:sldId id="256" r:id="rId3"/>
    <p:sldId id="258" r:id="rId4"/>
    <p:sldId id="292" r:id="rId5"/>
    <p:sldId id="257" r:id="rId6"/>
    <p:sldId id="293" r:id="rId7"/>
    <p:sldId id="303" r:id="rId8"/>
    <p:sldId id="294" r:id="rId9"/>
    <p:sldId id="314" r:id="rId10"/>
    <p:sldId id="304" r:id="rId11"/>
    <p:sldId id="295" r:id="rId12"/>
    <p:sldId id="305" r:id="rId13"/>
    <p:sldId id="296" r:id="rId14"/>
    <p:sldId id="306" r:id="rId15"/>
    <p:sldId id="298" r:id="rId16"/>
    <p:sldId id="307" r:id="rId17"/>
    <p:sldId id="297" r:id="rId18"/>
    <p:sldId id="308" r:id="rId19"/>
    <p:sldId id="299" r:id="rId20"/>
    <p:sldId id="309" r:id="rId21"/>
    <p:sldId id="300" r:id="rId22"/>
    <p:sldId id="315" r:id="rId23"/>
    <p:sldId id="310" r:id="rId24"/>
    <p:sldId id="302" r:id="rId25"/>
    <p:sldId id="316" r:id="rId26"/>
    <p:sldId id="311" r:id="rId27"/>
    <p:sldId id="317" r:id="rId28"/>
    <p:sldId id="318" r:id="rId29"/>
    <p:sldId id="301" r:id="rId30"/>
    <p:sldId id="312" r:id="rId31"/>
    <p:sldId id="313" r:id="rId32"/>
    <p:sldId id="289" r:id="rId33"/>
    <p:sldId id="290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648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4E1194E8-E352-48E1-97F7-75E6899AE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A1611FC-2FF1-FCAE-DEBE-F9E5145E4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E354BC7F-BECE-5E4D-2E64-04C8CC510C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012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8ED6A62-13AA-2434-7EC6-059475310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D164FD1-9328-3F30-2EFE-7A2F288D97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C8FDBD20-C41F-DD27-4BD5-591FE346E2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6156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C6ADE17-F94F-DDD3-5917-A65577AF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E72DEFB0-62E9-41D9-DA7D-24DD983767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2118CE9-7DA9-B9D8-98D8-710AE0907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2452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346DBA2-B6D5-EB67-4E17-B4F6F67B4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1A31AE5-F8A0-3146-6BF9-A875DA9F7F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E67B2A6-82A0-FC7C-9527-DCCEA98C70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447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2C05FA0E-F3FD-8530-0F75-C95663D76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BB1C639-57D4-00E1-DFB8-D978317A90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D38FAE1-66EB-85B3-D003-48EFBF7E3D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977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3A5B8AB-4392-A580-78E2-B63D5251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0543299-A96A-D736-13BB-BBAA7187A9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1695BF5-B34F-6B8B-A305-42B0A6BB63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05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08D01F43-7C07-0D1E-B69A-0E840FA76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E74D5B0-DB64-F011-5FC2-0C02EF6B6C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37A92DA-5537-F771-C577-F9E74FE267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040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52A51F6-9701-7779-9A2C-F3F19B335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DE20C720-04EF-F897-4F29-67B70A2D43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C6CF3BE-A84E-7A00-7862-C571AA1B0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68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37C61A0-E895-C3D7-9DFB-A2AFE7AC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B0F554A-2590-6C9C-2A58-AF578215C7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D69CD904-0F0A-DA89-F562-620BE91D1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226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CF25E8B9-7AA0-441E-15AF-E1332826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2C508C1-A37B-3ED1-688A-82588F4D97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73021D85-2E17-AC92-37C8-7731B619B0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29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3C841E6-B50D-1911-61EC-5BDCCB0E0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349A05F-0E26-3EF9-3966-F495366FCE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53F0BBC-80AA-79BA-67AB-D4210BC81D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762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A23D215-CD1B-3450-C98C-7CB6200D7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4A83B8E4-7691-A755-C328-E647E692A6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C3604F8-10A9-3367-3525-FD7740A724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3283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EFC0F7A-B198-80F9-1916-7E8C10AFA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585C890-E247-A7B7-EE77-D0E69EF5D0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383D8BB-76D7-CAA2-D07E-C89F0E8806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043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5F0B160A-4FB8-EEDC-9BFE-BE8CBAD31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7D6D8E1A-BB51-0E4C-B80D-FC9A196862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31BB7BD-D47F-00AC-FB66-5112D7C02A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9609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04DDEEF-F666-6D74-DA51-B146EC4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23598A19-D4FF-AA80-FE2E-0288943909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BF459897-CEF8-5573-9548-EB9D4BA0E6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4627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59B8005-C1ED-2061-3BCE-E14776144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A0AF3573-C584-EE6C-BD7F-FAA2F9D81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286A34E2-FDD5-819C-ACDD-851B7109A4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94041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248FABC-51B9-CFD8-539D-83CFED6D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BD7C8788-4740-6A5C-FD58-49915A62B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35D9EF68-9BCF-9805-4544-8982141C5E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907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B48E1CA-6B89-CF5B-22BD-732DB244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0572D710-1F38-7976-3AC9-71AFB6D172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5A4C32C2-AFA4-D2D1-DF36-121272CA0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7087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B62F7995-68B9-4B17-3BB9-3E6803EB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18E50AC-31E3-EE50-5669-FD386C8293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A6B90BF3-3B6D-47E7-6E5D-85BFDC8FB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6432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1F6AA7A7-4951-EF5F-4499-2000A7EC3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FC0CDB99-3043-AD2A-D9E0-CD44EF8766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2F1C32-228D-82F4-F64E-B209B3D4F8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9315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F79D648B-6D16-2B88-F7BF-BA68EC9F3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CE073C5-B7B3-B3E6-0B98-83890149C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01E027-DA2D-93E1-E1F8-BAA787FE6E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231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85060CF9-85D0-EA19-7E38-436F99CA7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E9B95BA-DEDB-7BED-F857-B4FF73F2E1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03F0C470-4F26-38BC-B2BD-8CBCFB4476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2274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A4DE59AA-EF31-5DD1-0B68-BEB2DFC4D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11135F86-50E9-A041-5447-87171202FF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F6E03C55-8273-4477-8764-D69BA4A304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023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511A200-1000-4DB1-10F2-58FA74B7A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2705E895-E31A-FFBE-C181-C2B8B1BB9F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E7AFBD5C-926B-9BC9-DDA7-7731B2014F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4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27FD5CE1-0BC0-DFCA-ECFA-44F5E694C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D8C88842-8A58-248E-1B4F-15D4752EBA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CD78D4-2F2F-26E6-CDD4-D950416DA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11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DE90A08-BA48-C6B2-9424-8E407930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A3E0FB7A-D8BA-099F-C35C-F0571CF20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6A37A2F2-5101-0F5D-9118-EF70881540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7210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31B18330-316F-52E7-4E18-3C7880558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3025DFA-D51B-6354-CB45-9DFA3CB64C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6E068A75-8AFF-C015-7D98-33E436BBD3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3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4D34796-0C2E-24FA-2CC1-C55389D6E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58250B37-6FDF-E10D-D0AB-EB7EB04E5C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887F2F77-B785-A682-92A0-1DBCB8F63B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4031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BF3904A-1586-CB4D-1200-D4A0DEBCC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CF709EE6-E33D-CF6C-4C0F-E1D702C2F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9FE6C39D-7999-DC91-2305-FE5A44EA6F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785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D1CEB8B7-3839-C433-9CC6-A1BB559C8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4a9aa991d_0_2:notes">
            <a:extLst>
              <a:ext uri="{FF2B5EF4-FFF2-40B4-BE49-F238E27FC236}">
                <a16:creationId xmlns:a16="http://schemas.microsoft.com/office/drawing/2014/main" id="{81597890-028E-2327-FFC9-2D7507388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4a9aa991d_0_2:notes">
            <a:extLst>
              <a:ext uri="{FF2B5EF4-FFF2-40B4-BE49-F238E27FC236}">
                <a16:creationId xmlns:a16="http://schemas.microsoft.com/office/drawing/2014/main" id="{419DC301-1362-111E-66F2-4F0CC23E08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969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0DA0240-451C-AC1A-4FFA-6B4A68BE9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EB30687-69B8-90DB-0C94-009D0E8876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0C8FC54-3BF1-455D-C059-2ADFD6F231E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2. Riscos na Contabilidade: Lançamentos, Conciliação e Divergências</a:t>
            </a:r>
          </a:p>
          <a:p>
            <a:pPr algn="just"/>
            <a:r>
              <a:rPr lang="pt-BR" sz="2200" dirty="0"/>
              <a:t>Conferir se há divergências enviadas ao SICONFI para não haver transtornos. </a:t>
            </a:r>
          </a:p>
          <a:p>
            <a:pPr algn="just"/>
            <a:r>
              <a:rPr lang="pt-BR" sz="2200" dirty="0"/>
              <a:t>Ex: O jurídico informa perda de ação de R$ 5 mi; o contador, sob pressão, não lança D - VPD / C - Provisão, gerando um déficit oculto. </a:t>
            </a:r>
          </a:p>
          <a:p>
            <a:pPr algn="just"/>
            <a:r>
              <a:rPr lang="pt-BR" sz="2200" dirty="0"/>
              <a:t>Fonte: MCASP (STN); NBC TSP Estrutura Conceitual; Art. 85 da Lei 4.320/64.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9B643A3-D7C1-B3E5-389C-79E123D5C38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96781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DC85466-7372-F7F2-9C45-70F79F1C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E4E94BA-1B49-F924-565C-13A7F98DB6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43F62AB7-61DD-5737-70E7-D3B26D24D6C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100" b="1" dirty="0"/>
              <a:t>3. Matriz de Impacto x Probabilidade: Prioridades na Fiscalização</a:t>
            </a:r>
          </a:p>
          <a:p>
            <a:pPr algn="just"/>
            <a:r>
              <a:rPr lang="pt-BR" sz="2200" dirty="0"/>
              <a:t>A Matriz é a ferramenta de calibragem do Controle Interno, substituindo o "achismo" pela priorização baseada em evidências. Utiliza escalas calibradas para o setor público: </a:t>
            </a:r>
          </a:p>
          <a:p>
            <a:pPr algn="just"/>
            <a:r>
              <a:rPr lang="pt-BR" sz="2200" dirty="0"/>
              <a:t>Probabilidade (de Muito Baixa a Muito Alta, ancorada em histórico do ente) e Impacto (de Irrelevante a Catastrófico, ancorado em % da RCL e consequências políticas).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43FF917-78B8-366B-41B9-0BA818709C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389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1564027-5BFE-FA36-720A-F5F2FABA9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D61E453-D685-59DA-FE2D-493584955B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3F3B4A9-CE09-78C1-E60D-733E8273038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100" b="1" dirty="0"/>
              <a:t>3. Matriz de Impacto x Probabilidade: Prioridades na Fiscalização</a:t>
            </a:r>
          </a:p>
          <a:p>
            <a:pPr algn="just"/>
            <a:r>
              <a:rPr lang="pt-BR" sz="2100" dirty="0"/>
              <a:t>O Risco Inerente é pontuado antes dos controles; o Risco Residual define a prioridade de fiscalização: </a:t>
            </a:r>
          </a:p>
          <a:p>
            <a:pPr algn="just"/>
            <a:r>
              <a:rPr lang="pt-BR" sz="2100" dirty="0"/>
              <a:t>riscos Extremos (&gt;=16 pontos) exigem controle preventivo e contínuo (ex: bloqueio sistêmico de pagamento duplicado); </a:t>
            </a:r>
          </a:p>
          <a:p>
            <a:pPr algn="just"/>
            <a:r>
              <a:rPr lang="pt-BR" sz="2100" dirty="0"/>
              <a:t>riscos Altos (9-15) demandam monitoramento reforçado; </a:t>
            </a:r>
          </a:p>
          <a:p>
            <a:pPr algn="just"/>
            <a:r>
              <a:rPr lang="pt-BR" sz="2100" dirty="0"/>
              <a:t>riscos Médios (4-8), auditoria por amostragem. </a:t>
            </a:r>
          </a:p>
          <a:p>
            <a:pPr algn="just"/>
            <a:r>
              <a:rPr lang="pt-BR" sz="2100" dirty="0"/>
              <a:t>Ex.: O risco "Pagamento a Credor Falso" tem Probabilidade Alta (4) e Impacto Catastrófico (5) = Risco Extremo (20). </a:t>
            </a:r>
          </a:p>
          <a:p>
            <a:pPr algn="just"/>
            <a:r>
              <a:rPr lang="pt-BR" sz="2100" dirty="0"/>
              <a:t>A fiscalização não pode esperar o plano anual; é diária e automatizada. </a:t>
            </a:r>
          </a:p>
          <a:p>
            <a:pPr algn="just"/>
            <a:r>
              <a:rPr lang="pt-BR" sz="2100" dirty="0"/>
              <a:t>Fonte: ISO 31000:2018; Metodologia COSO ERM; Art. 59 da LRF.</a:t>
            </a:r>
          </a:p>
          <a:p>
            <a:pPr algn="just"/>
            <a:r>
              <a:rPr lang="pt-BR" sz="2200" dirty="0"/>
              <a:t>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775A87D-1A9D-5B77-0598-526E9D115E4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9633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9F9CFAA-A2BB-0821-93EE-DA41454C3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70E222B-49EE-7F6C-AF98-B6D63D57BD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E42D6D49-CC0C-250C-842E-CCE6A2C6D38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700" b="1" dirty="0"/>
              <a:t>4. Riscos de Conformidade (Compliance): Descumprimento de Prazos e da LRF</a:t>
            </a:r>
          </a:p>
          <a:p>
            <a:pPr algn="just"/>
            <a:r>
              <a:rPr lang="pt-BR" sz="2200" dirty="0"/>
              <a:t>O risco de compliance é o "assassino silencioso" de gestões: um prazo perdido no SICONFI suspende o CAUC e paralisa convênios; o estouro do limite de Despesa Total com Pessoal (DTP) acima de 54% da RCL sem recondução em 8 meses gera colapso fiscal. </a:t>
            </a:r>
          </a:p>
          <a:p>
            <a:pPr algn="just"/>
            <a:r>
              <a:rPr lang="pt-BR" sz="2200" dirty="0"/>
              <a:t>A violação da "Regra de Ouro" (Art. 32 da LRF) — contratar operação de crédito maior que as despesas de capital — é crime de responsabilidade. </a:t>
            </a:r>
          </a:p>
          <a:p>
            <a:pPr algn="just"/>
            <a:r>
              <a:rPr lang="pt-BR" sz="2200" dirty="0"/>
              <a:t>O maior risco cotidiano é a criação de despesa obrigatória de caráter continuado sem a prévia estimativa de impacto orçamentário-financeiro (Art. 16 e 17), tornando o ato nulo.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B0920E2-0E68-8045-14FF-08248B8AD4F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3336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12480DE3-0160-7ED5-BC2A-B5A005FDD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E91A26C-D32A-FD3D-07AB-6EA4960A58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813E35A-1779-863C-0812-345257C0577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700" b="1" dirty="0"/>
              <a:t>4. Riscos de Conformidade (Compliance): Descumprimento de Prazos e da LRF</a:t>
            </a:r>
          </a:p>
          <a:p>
            <a:pPr algn="just"/>
            <a:r>
              <a:rPr lang="pt-BR" sz="2200" dirty="0"/>
              <a:t>A mitigação exige um "despertador fiscal": sistema que projeta a DTP mensalmente e aciona um Comitê de Gastos com Pessoal ao atingir 51% da RCL. </a:t>
            </a:r>
          </a:p>
          <a:p>
            <a:pPr algn="just"/>
            <a:r>
              <a:rPr lang="pt-BR" sz="2200" dirty="0"/>
              <a:t>Ex.: Prefeito assina decreto de novo programa social com contratação de 50 temporários sem anexar a estimativa de impacto. O ato é nulo, e o gestor responde por improbidade. </a:t>
            </a:r>
          </a:p>
          <a:p>
            <a:pPr algn="just"/>
            <a:r>
              <a:rPr lang="pt-BR" sz="2200" dirty="0"/>
              <a:t>Fonte: LRF (LC 101/2000), Arts. 9º, 16, 17, 22, 23, 32, 55; Lei 8.429/92.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B2B9B5F-438C-343D-CF4D-89B4F060158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35884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64D1ED6-2E0E-488B-F6A7-51B8D755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ADBCDD2-0F79-C1D1-3865-1294A77A857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8D5C706-A165-239C-42AF-56F0E5FA27B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5. Controle Interno na Tesouraria: Checklists de Verificação Diária</a:t>
            </a:r>
          </a:p>
          <a:p>
            <a:pPr algn="just"/>
            <a:r>
              <a:rPr lang="pt-BR" sz="2200" dirty="0"/>
              <a:t>O controle da Tesouraria deve ser concorrente e diário, operacionalizado por três checklists digitais obrigatórios, que funcionam como "pedágios" para a ordem bancária:</a:t>
            </a:r>
          </a:p>
          <a:p>
            <a:pPr algn="just"/>
            <a:r>
              <a:rPr lang="pt-BR" sz="2200" dirty="0"/>
              <a:t>(1) Análise Prévia do Lote: verifica certidões fiscais válidas na data do pagamento, chave da NF-e no SEFAZ, e ausência do credor nas listas de inidôneos (CEIS/CNEP) e de parentesco com servidores;</a:t>
            </a:r>
          </a:p>
          <a:p>
            <a:pPr algn="just"/>
            <a:r>
              <a:rPr lang="pt-BR" sz="2200" dirty="0"/>
              <a:t>(2) Execução da Ordem Bancária: exige dupla autenticação (token do tesoureiro e do ordenador), teste de titularidade da conta destino e conferência das retenções de INSS/ISS;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172C70F-AF2F-FAC3-F945-4F92BFC27F2B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4652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AE01BAB-9B53-0C88-BB8E-4FE910891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77EFA4A-B8D9-BD61-6439-05A56031F47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BD5E491F-ADB7-CEB8-0AEE-D9B7BC97728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5. Controle Interno na Tesouraria: Checklists de Verificação Diária</a:t>
            </a:r>
          </a:p>
          <a:p>
            <a:pPr algn="just"/>
            <a:r>
              <a:rPr lang="pt-BR" sz="2200" dirty="0"/>
              <a:t>(3) Fechamento Diário: conciliação bancária automática com investigação de qualquer lançamento não casado, zeramento de contas de arrecadação e confirmação de pagamento das guias de retenção do dia. </a:t>
            </a:r>
          </a:p>
          <a:p>
            <a:pPr algn="just"/>
            <a:r>
              <a:rPr lang="pt-BR" sz="2200" dirty="0"/>
              <a:t>Cada "NÃO" no checklist trava o pagamento e gera alerta. </a:t>
            </a:r>
          </a:p>
          <a:p>
            <a:pPr algn="just"/>
            <a:r>
              <a:rPr lang="pt-BR" sz="2200" dirty="0"/>
              <a:t>Ex.: O sistema detecta que a chave da NF-e já foi paga há 6 meses. O checklist 1 trava a liquidação e impede a duplicidade. </a:t>
            </a:r>
          </a:p>
          <a:p>
            <a:pPr algn="just"/>
            <a:r>
              <a:rPr lang="pt-BR" sz="2200" dirty="0"/>
              <a:t>Fonte: NBC TSP; Resolução CMN nº 4.853/2020; Lei 8.429/92 (Improbidade Administrativa).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02E9B66-510A-56D9-BB37-E968B335F49A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62988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38760A3-BD8D-3DDF-0383-FD2A01968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80093191-85DE-2D27-B850-19AD950625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755D851-EBF0-A327-742B-F127518520F9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600" b="1" dirty="0"/>
              <a:t>6. Plano de Contas Aplicado ao Setor Público (PCASP) e a Lógica dos Lançamentos</a:t>
            </a:r>
          </a:p>
          <a:p>
            <a:pPr algn="just"/>
            <a:r>
              <a:rPr lang="pt-BR" sz="2200" dirty="0"/>
              <a:t>O PCASP opera com três naturezas de informação que coexistem: Orçamentária (regime misto), </a:t>
            </a:r>
          </a:p>
          <a:p>
            <a:pPr algn="just"/>
            <a:r>
              <a:rPr lang="pt-BR" sz="2200" dirty="0"/>
              <a:t>Patrimonial (regime de competência integral) e </a:t>
            </a:r>
          </a:p>
          <a:p>
            <a:pPr algn="just"/>
            <a:r>
              <a:rPr lang="pt-BR" sz="2200" dirty="0"/>
              <a:t>Controles (atos potenciais). </a:t>
            </a:r>
          </a:p>
          <a:p>
            <a:pPr algn="just"/>
            <a:r>
              <a:rPr lang="pt-BR" sz="2200" dirty="0"/>
              <a:t>O erro conceitual mais grave é confundir o momento do fato gerador: no empenho, não há lançamento patrimonial; é na liquidação (entrega do bem/serviço) que nascem a VPD (despesa patrimonial) e o Passivo (fornecedores a pagar).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415504F-10D2-FC36-0C59-C677FCA4B1C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7268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DAC7E367-CEDF-9E95-5FAD-86FD3944D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645DBAD-5AAC-E892-9A01-9A271890DA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8E2A1C03-2467-9504-A9E6-65B37782196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600" b="1" dirty="0"/>
              <a:t>6. Plano de Contas Aplicado ao Setor Público (PCASP) e a Lógica dos Lançamentos</a:t>
            </a:r>
          </a:p>
          <a:p>
            <a:pPr algn="just"/>
            <a:r>
              <a:rPr lang="pt-BR" sz="2200" dirty="0"/>
              <a:t>O pagamento é mero fato permutativo: reduz o caixa e extingue o passivo, sem transitar pelo resultado. </a:t>
            </a:r>
          </a:p>
          <a:p>
            <a:pPr algn="just"/>
            <a:r>
              <a:rPr lang="pt-BR" sz="2200" dirty="0"/>
              <a:t>A lógica do evento automático do sistema deve estar calibrada para essa sequência: Empenho (Controles) -&gt; Liquidação (Patrimonial: VPD + Passivo) -&gt; Pagamento (Patrimonial: baixa de Ativo e Passivo). </a:t>
            </a:r>
          </a:p>
          <a:p>
            <a:pPr algn="just"/>
            <a:r>
              <a:rPr lang="pt-BR" sz="2200" dirty="0"/>
              <a:t>Ex.: Uma conta de luz de dezembro paga em janeiro gera VPD e Passivo em dezembro (competência). Lançar em janeiro distorce o resultado dos dois exercícios. </a:t>
            </a:r>
          </a:p>
          <a:p>
            <a:pPr algn="just"/>
            <a:r>
              <a:rPr lang="pt-BR" sz="2200" dirty="0"/>
              <a:t>Fonte: MCASP 11ª Edição (STN); NBC TSP Estrutura Conceitual; Portaria STN nº 634/2013.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79282FD-4818-FC65-9BF1-6E7315D11543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65010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AB365689-B477-409E-3480-6A7620BF4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052CD96-8A43-D4E9-68D4-00AE02E65B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308CAC5-3E0E-129C-504F-D5C54D054838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7. Interpretação de Balanços (Financeiro, Patrimonial e Orçamentário)</a:t>
            </a:r>
          </a:p>
          <a:p>
            <a:pPr algn="just"/>
            <a:r>
              <a:rPr lang="pt-BR" sz="2200" dirty="0"/>
              <a:t>A leitura dos balanços é um diagnóstico clínico que exige cruzamento: um superávit orçamentário que não se reflete em aumento de caixa no Balanço Financeiro indica que foi financiado por inscrição de Restos a Pagar (dívida flutuante). </a:t>
            </a:r>
          </a:p>
          <a:p>
            <a:pPr algn="just"/>
            <a:r>
              <a:rPr lang="pt-BR" sz="2200" dirty="0"/>
              <a:t>O Balanço Patrimonial revela a verdadeira situação: um Ativo com 80% em Dívida Ativa sem "Ajuste para Perdas" robusto é um ativo inflado; um Passivo sem provisão para precatórios é um rombo oculto. </a:t>
            </a:r>
          </a:p>
          <a:p>
            <a:pPr algn="just"/>
            <a:r>
              <a:rPr lang="pt-BR" sz="2200" dirty="0"/>
              <a:t>O Patrimônio Líquido consistentemente negativo indica insolvência patrimonial e descapitalização do ente.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3619588-A786-7150-E4E5-16E894DC54F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085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28478" y="1855458"/>
            <a:ext cx="68727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b="1" dirty="0">
                <a:solidFill>
                  <a:srgbClr val="00B0F0"/>
                </a:solidFill>
              </a:rPr>
              <a:t>A Nova Era da Tesouraria e Contabilidade Municipal</a:t>
            </a:r>
            <a:endParaRPr lang="pt-BR" sz="2000" dirty="0">
              <a:solidFill>
                <a:srgbClr val="00B0F0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Com Apoio da IA</a:t>
            </a:r>
            <a:endParaRPr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6E23E75E-9AA2-5CE5-618B-DCF22E6A8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E37715D-6B44-97F6-4BBD-D17F046CCE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8F16A3D-6725-B56E-F14B-9A4B79F6ED7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7. Interpretação de Balanços (Financeiro, Patrimonial e Orçamentário)</a:t>
            </a:r>
          </a:p>
          <a:p>
            <a:pPr algn="just"/>
            <a:r>
              <a:rPr lang="pt-BR" sz="2200" dirty="0"/>
              <a:t>O método de Due Diligence em 3 passos: </a:t>
            </a:r>
          </a:p>
          <a:p>
            <a:pPr algn="just"/>
            <a:r>
              <a:rPr lang="pt-BR" sz="2200" dirty="0"/>
              <a:t>1 - Confrontar superávit do BO com variação do caixa do BF; </a:t>
            </a:r>
          </a:p>
          <a:p>
            <a:pPr algn="just"/>
            <a:r>
              <a:rPr lang="pt-BR" sz="2200" dirty="0"/>
              <a:t>2 - Calcular o índice de liquidez imediata do BP (Caixa / Ativo Total);</a:t>
            </a:r>
          </a:p>
          <a:p>
            <a:pPr algn="just"/>
            <a:r>
              <a:rPr lang="pt-BR" sz="2200" dirty="0"/>
              <a:t>3 - Analisar a causa da variação do PL na DVP. </a:t>
            </a:r>
          </a:p>
          <a:p>
            <a:pPr algn="just"/>
            <a:r>
              <a:rPr lang="pt-BR" sz="2200"/>
              <a:t>Fonte</a:t>
            </a:r>
            <a:r>
              <a:rPr lang="pt-BR" sz="2200" dirty="0"/>
              <a:t>: Lei 4.320/64; LRF, Art. 55; MCASP (STN); NBC TSP 23.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C49A80D-38F5-07E3-F79B-541BB805A1F0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11510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3383D38-C1CE-678E-F6B0-081C50C29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061E27C5-36A6-E526-836B-8C61185757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7C43EB8-6A1C-B5E6-3B19-289CE191105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700" b="1" dirty="0"/>
              <a:t>8. Relação Tesouraria x Bancos: Otimização de Tarifas e Aplicações Financeiras</a:t>
            </a:r>
          </a:p>
          <a:p>
            <a:pPr algn="just"/>
            <a:r>
              <a:rPr lang="pt-BR" sz="2200" dirty="0"/>
              <a:t>A relação bancária deve ser regida pelo princípio da economicidade: o volume financeiro do ente é moeda de troca para negociar isenção total de tarifas de ordem bancária e arrecadação. </a:t>
            </a:r>
          </a:p>
          <a:p>
            <a:pPr algn="just"/>
            <a:r>
              <a:rPr lang="pt-BR" sz="2200" dirty="0"/>
              <a:t>Exija o enquadramento no pacote de serviços essenciais gratuitos do Banco Central. </a:t>
            </a:r>
          </a:p>
          <a:p>
            <a:pPr algn="just"/>
            <a:r>
              <a:rPr lang="pt-BR" sz="2200" dirty="0"/>
              <a:t>Realize auditoria semestral de tarifas, confrontando a tabela contratada com os débitos em extrato, e exija a devolução em dobro de tarifas indevidas (Art. 42 do CDC).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99B2F41-0AC7-D030-62E4-45CB259CB51D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28352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390A470-382E-1094-974E-6914D5185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72F447BD-E763-A3E2-2ED5-AA979DA8B0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298A3ED-47AC-5F83-0968-2F5A4364D32B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700" b="1" dirty="0"/>
              <a:t>8. Relação Tesouraria x Bancos: Otimização de Tarifas e Aplicações Financeiras</a:t>
            </a:r>
          </a:p>
          <a:p>
            <a:pPr algn="just"/>
            <a:r>
              <a:rPr lang="pt-BR" sz="2200" dirty="0"/>
              <a:t>Nas aplicações financeiras, a ordem é segurança, liquidez e rentabilidade: exija fundos 100% atrelados a Títulos Públicos Federais (Tesouro Selic), com taxa de administração abaixo de 0,5% ao ano e sem taxa de performance.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F110DC0-F847-2E1F-0031-6DE246AFF53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3452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B5CA1AC-E9CC-CB32-8C8E-C82375743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7771814-92FD-4E51-2661-F1B80AE369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62E8B4B-2FBE-EF0D-0E4B-1D8A5E1D04F1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700" b="1" dirty="0"/>
              <a:t>8. Relação Tesouraria x Bancos: Otimização de Tarifas e Aplicações Financeiras</a:t>
            </a:r>
          </a:p>
          <a:p>
            <a:pPr algn="just"/>
            <a:r>
              <a:rPr lang="pt-BR" sz="2200" dirty="0"/>
              <a:t>Estratifique os recursos por "caixinhas" (caixa de giro D+0, caixa de projetos D+3, reservas de longo prazo), sempre respeitando a vinculação de fonte. </a:t>
            </a:r>
          </a:p>
          <a:p>
            <a:pPr algn="just"/>
            <a:r>
              <a:rPr lang="pt-BR" sz="2200" dirty="0"/>
              <a:t>Ex: Um fundo automático com taxa de 1,5% ao ano sobre R$ 50 mi custa R$ 750 mil/ano. </a:t>
            </a:r>
          </a:p>
          <a:p>
            <a:pPr algn="just"/>
            <a:r>
              <a:rPr lang="pt-BR" sz="2200" dirty="0"/>
              <a:t>A renegociação para 0,3% economiza R$ 600 mil que permanecem no erário. </a:t>
            </a:r>
          </a:p>
          <a:p>
            <a:pPr algn="just"/>
            <a:r>
              <a:rPr lang="pt-BR" sz="2200" dirty="0"/>
              <a:t>Fonte: Art. 164, §3º da CF; Art. 43 da LRF; Resolução CMN nº 4.853/2020; Código de Defesa do Consumidor.</a:t>
            </a:r>
          </a:p>
          <a:p>
            <a:pPr algn="just"/>
            <a:r>
              <a:rPr lang="pt-BR" sz="2200" dirty="0"/>
              <a:t> 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5E1E17C-EFD0-115D-A43A-4CD685161C7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4138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3090E943-DB4B-B147-46D0-0725B950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E6C7CC9-F514-0D10-2738-B0BB880C6A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3D10CA5-1D26-A6B4-1D46-14A7E8C58B4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9. Dica de IA: "Agentes de Auditoria" para Busca de Padrões Atípicos</a:t>
            </a:r>
          </a:p>
          <a:p>
            <a:pPr algn="just"/>
            <a:r>
              <a:rPr lang="pt-BR" sz="2200" dirty="0"/>
              <a:t>Agentes de Auditoria são algoritmos de Machine Learning e regras que atuam como auditores digitais sobre a base do sistema.</a:t>
            </a:r>
          </a:p>
          <a:p>
            <a:pPr algn="just"/>
            <a:r>
              <a:rPr lang="pt-BR" sz="2200" dirty="0"/>
              <a:t>Operam em dois modos: </a:t>
            </a:r>
          </a:p>
          <a:p>
            <a:pPr algn="just"/>
            <a:r>
              <a:rPr lang="pt-BR" sz="2200" dirty="0"/>
              <a:t>Agentes por Regras (automatizam os checklists, como "alerte se CPF do credor for igual a CPF de servidor") e Agentes por Anomalias (aprendem o padrão histórico e sinalizam desvios, como "credor novo com pagamento milionário").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ED8EDE0-52D1-E203-1D56-38CDC4D3715F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17550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5A170D1B-28B5-10D2-EBCD-BD77693F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BF420C1D-AABE-C25D-ECDD-12C210AE5C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1AFDF60-A4C3-E66C-4593-37D60C7CEF9A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9. Dica de IA: "Agentes de Auditoria" para Busca de Padrões Atípicos</a:t>
            </a:r>
          </a:p>
          <a:p>
            <a:pPr algn="just"/>
            <a:r>
              <a:rPr lang="pt-BR" sz="2200" dirty="0"/>
              <a:t>Detectam fragmentação de despesa (várias notas abaixo do limite de dispensa), oscilação atípica de consumo (gasolina 80% acima da média sem justificativa) e horas extras impossíveis (servidor com 200h/mês por 12 meses consecutivos).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3CA934E-B9E4-018B-05E3-3F87A9AE58C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94425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F0E93235-AB8E-D704-20E9-D39190CD4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49EE03DA-C00F-4ACE-1FE7-746AFF9637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C8022FE9-270B-0BC5-8558-40F1E63FC640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9. Dica de IA: "Agentes de Auditoria" para Busca de Padrões Atípicos</a:t>
            </a:r>
          </a:p>
          <a:p>
            <a:pPr algn="just"/>
            <a:r>
              <a:rPr lang="pt-BR" sz="2200" dirty="0"/>
              <a:t>A implementação exige base de dados integrada e começa por scripts SQL simples, evoluindo para modelos de mais sofisticados. Ex: O agente detecta que 5 empresas com sócios em comum emitiram notas de R$ 7.800 no mesmo dia, burlando o limite de dispensa. Alerta de conluio é disparado. </a:t>
            </a:r>
          </a:p>
          <a:p>
            <a:pPr algn="just"/>
            <a:r>
              <a:rPr lang="pt-BR" sz="2200" dirty="0"/>
              <a:t>Fonte: ISO 31000:2018; NBC TSP; Modelos de Auditoria Contínua do TCU; Lei 14.129/2021 (Governo Digital).</a:t>
            </a:r>
          </a:p>
          <a:p>
            <a:pPr algn="just"/>
            <a:endParaRPr lang="pt-BR" sz="2200" dirty="0"/>
          </a:p>
          <a:p>
            <a:pPr algn="just"/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C5821E4-62E5-F257-99DC-ACCBE332F0E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75401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B98C3F3-3779-8D18-2AF7-8DDB88293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6B95A44-3510-2DA1-4D5F-57ADC468BE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9ABA03C4-31B5-40F4-1632-718B93D608E7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</a:rPr>
              <a:t>Questão 01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O erro conceitual mais grave na aplicação do Plano de Contas Aplicado ao Setor Público (PCASP) é: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a) Confundir o momento do pagamento com o da liquidação, pois o pagamento é que gera a Variação Patrimonial Diminutiva (VPD) e o Passivo.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b) Registrar a despesa apenas no momento do pagamento, ignorando os estágios do empenho e da liquidação.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c) Confundir o momento do fato gerador, pois no empenho não há lançamento patrimonial; é na liquidação (entrega do bem/serviço) que nascem a VPD e o Passivo.</a:t>
            </a:r>
          </a:p>
          <a:p>
            <a:pPr algn="just"/>
            <a:endParaRPr lang="pt-BR" sz="2000" dirty="0">
              <a:solidFill>
                <a:srgbClr val="002060"/>
              </a:solidFill>
            </a:endParaRPr>
          </a:p>
          <a:p>
            <a:pPr algn="just"/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B216816-6921-0DB7-5D38-25F24544D78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4241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4BD776AB-485F-449D-A6FD-ADF2247F0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E5373820-D27F-94ED-FCCA-F8C26C374A9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298EA368-867A-49B0-2DF5-D604CECB84B4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>
                <a:solidFill>
                  <a:srgbClr val="002060"/>
                </a:solidFill>
              </a:rPr>
              <a:t>Questão 02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Sobre a Matriz de Impacto x Probabilidade, o risco "Pagamento a Credor Falso" foi classificado como Risco Extremo (20 pontos). Nesse contexto, a fiscalização deve: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a) Aguardar o plano anual de auditoria para ser incluída no cronograma de trabalhos.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b) Ser diária e automatizada, com barreiras sistêmicas como validação da chave da NF-e e teste de titularidade da conta bancária.</a:t>
            </a:r>
          </a:p>
          <a:p>
            <a:pPr algn="just"/>
            <a:r>
              <a:rPr lang="pt-BR" sz="2000" dirty="0">
                <a:solidFill>
                  <a:srgbClr val="002060"/>
                </a:solidFill>
              </a:rPr>
              <a:t>c) Ser realizada apenas por amostragem, já que se trata de um risco de baixa probabilidade.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9F091EA-0F6F-1C4F-C7FC-3D68177FBCE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33788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E2DA7A8C-6406-927E-C4DF-822EADBBA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A5027F25-665D-A4DE-C220-C42125AAD1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DC16334-70A1-B629-4E5B-E3A2E77063F6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500" b="1" dirty="0"/>
              <a:t>Referências</a:t>
            </a:r>
          </a:p>
          <a:p>
            <a:pPr algn="just"/>
            <a:r>
              <a:rPr lang="pt-BR" sz="1500" dirty="0"/>
              <a:t>Constituição Federal de 1988. Art. 70 (Fiscalização Contábil), Art. 164, §3º (Depósito de Disponibilidades de Caixa).</a:t>
            </a:r>
          </a:p>
          <a:p>
            <a:pPr algn="just"/>
            <a:r>
              <a:rPr lang="pt-BR" sz="1500" dirty="0"/>
              <a:t>Lei Complementar nº 101, de 4 de maio de 2000 (Lei de Responsabilidade Fiscal - LRF). Arts. 9º, 16, 17, 22, 23, 32, 42, 43, 55 e 59.</a:t>
            </a:r>
          </a:p>
          <a:p>
            <a:pPr algn="just"/>
            <a:r>
              <a:rPr lang="pt-BR" sz="1500" dirty="0"/>
              <a:t>- Lei nº 4.320, de 17 de março de 1964. Arts. 60, 85 e 89 (Normas Gerais de Direito Financeiro e Balanços Públicos).</a:t>
            </a:r>
          </a:p>
          <a:p>
            <a:pPr algn="just"/>
            <a:r>
              <a:rPr lang="pt-BR" sz="1500" dirty="0"/>
              <a:t>Lei nº 8.429, de 2 de junho de 1992 (Lei de Improbidade Administrativa). Art. 10 (Dano ao Erário).</a:t>
            </a:r>
          </a:p>
          <a:p>
            <a:pPr algn="just"/>
            <a:r>
              <a:rPr lang="pt-BR" sz="1500" dirty="0"/>
              <a:t>- Lei nº 14.129, de 29 de março de 2021 (Lei do Governo Digital). Princípios de automação e auditoria contínua.</a:t>
            </a:r>
          </a:p>
          <a:p>
            <a:pPr algn="just"/>
            <a:r>
              <a:rPr lang="pt-BR" sz="1500" dirty="0"/>
              <a:t>Código de Defesa do Consumidor (Lei nº 8.078/1990). Art. 42 (Devolução em dobro de tarifas indevidas).</a:t>
            </a:r>
          </a:p>
          <a:p>
            <a:pPr algn="just"/>
            <a:r>
              <a:rPr lang="pt-BR" sz="1500" dirty="0"/>
              <a:t>Resolução CMN nº 4.853, de 23 de outubro de 2020. Dispõe sobre a prestação de serviços bancários e tarifas.</a:t>
            </a:r>
          </a:p>
          <a:p>
            <a:pPr algn="just"/>
            <a:r>
              <a:rPr lang="pt-BR" sz="1500" dirty="0"/>
              <a:t>Resolução CMN nº 4.196, de 1º de março de 2013. Pacote de serviços essenciais bancários gratuitos.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465BDFA-5116-D552-ED6B-E3CDA98AE1A8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9817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F1CA1170-8CB7-ACB2-2929-C3FF5E811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E4124EC6-4CBA-F6FF-E663-5E65AA07A0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7300B0FE-9D7B-A551-E1AB-4914534188C3}"/>
              </a:ext>
            </a:extLst>
          </p:cNvPr>
          <p:cNvSpPr txBox="1"/>
          <p:nvPr/>
        </p:nvSpPr>
        <p:spPr>
          <a:xfrm>
            <a:off x="1135650" y="2105715"/>
            <a:ext cx="6872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Mapa de Riscos na Tesouraria e Contabilidade Municipal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6A4EBDD-D6CA-C78F-6690-7B9B9557581E}"/>
              </a:ext>
            </a:extLst>
          </p:cNvPr>
          <p:cNvSpPr txBox="1"/>
          <p:nvPr/>
        </p:nvSpPr>
        <p:spPr>
          <a:xfrm>
            <a:off x="1135650" y="2659683"/>
            <a:ext cx="40980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15/07/2026  Das 14h às 17h</a:t>
            </a:r>
          </a:p>
        </p:txBody>
      </p:sp>
    </p:spTree>
    <p:extLst>
      <p:ext uri="{BB962C8B-B14F-4D97-AF65-F5344CB8AC3E}">
        <p14:creationId xmlns:p14="http://schemas.microsoft.com/office/powerpoint/2010/main" val="6965072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9BFA2D7E-CC31-A9CD-CB1D-7CB064349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3A24A6CD-CDA2-B573-BF79-5B39247D2A1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7C611DB3-5759-0AE6-446B-209CA57D6C73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500" b="1" dirty="0"/>
              <a:t>Referências</a:t>
            </a:r>
          </a:p>
          <a:p>
            <a:pPr algn="just"/>
            <a:r>
              <a:rPr lang="pt-BR" sz="1500" dirty="0"/>
              <a:t>NBC TSP Estrutura Conceitual. Estrutura Conceitual para a Elaboração e Divulgação de Informação Contábil de Propósito Geral pelas Entidades do Setor Público.</a:t>
            </a:r>
          </a:p>
          <a:p>
            <a:pPr algn="just"/>
            <a:r>
              <a:rPr lang="pt-BR" sz="1500" dirty="0"/>
              <a:t>NBC TSP 23. Políticas Contábeis, Mudança de Estimativa e Retificação de Erro.</a:t>
            </a:r>
          </a:p>
          <a:p>
            <a:pPr algn="just"/>
            <a:r>
              <a:rPr lang="pt-BR" sz="1500" dirty="0"/>
              <a:t>Manual de Contabilidade Aplicada ao Setor Público (MCASP), 11ª Edição. Partes I (Procedimentos Contábeis Orçamentários), II (Procedimentos Contábeis Patrimoniais) e V (Demonstrações Contábeis).</a:t>
            </a:r>
          </a:p>
          <a:p>
            <a:pPr algn="just"/>
            <a:r>
              <a:rPr lang="pt-BR" sz="1500" dirty="0"/>
              <a:t>Portaria STN nº 634, de 19 de novembro de 2013. Dispõe sobre regras gerais para o Plano de Contas Aplicado ao Setor Público (PCASP).</a:t>
            </a:r>
          </a:p>
          <a:p>
            <a:pPr algn="just"/>
            <a:r>
              <a:rPr lang="pt-BR" sz="1500" dirty="0"/>
              <a:t>Manual SICONFI. Instruções para envio da Matriz de Saldos Contábeis (MSC), Declaração de Contas Anuais (DCA) e Relatório Resumido de Execução Orçamentária (RREO).</a:t>
            </a:r>
          </a:p>
          <a:p>
            <a:pPr algn="just"/>
            <a:r>
              <a:rPr lang="pt-BR" sz="1500" dirty="0"/>
              <a:t>Portaria Conjunta STN/SOF/ME nº 163, de 4 de maio de 2001. Classificação da Despesa por Natureza.</a:t>
            </a:r>
          </a:p>
          <a:p>
            <a:pPr algn="just"/>
            <a:r>
              <a:rPr lang="pt-BR" sz="1500" dirty="0"/>
              <a:t>ISO 31000:2018. Gestão de Riscos – Princípios e Diretrizes.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C9F6BBE-B293-D1E0-D003-5850F3304A85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5229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0AF2039D-A24F-BDB7-10FE-74AAD5A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FB90B340-4910-FBB8-95ED-94F06FF957A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F2D5C248-6224-BBD3-A77A-8706B9C237FF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500" b="1" dirty="0"/>
              <a:t>Referências</a:t>
            </a:r>
          </a:p>
          <a:p>
            <a:pPr algn="just"/>
            <a:r>
              <a:rPr lang="pt-BR" sz="1500" dirty="0"/>
              <a:t>COSO ERM (Committee of Sponsoring Organizations of the Treadway Commission – Enterprise Risk Management). Framework Integrado de Gerenciamento de Riscos Corporativos.</a:t>
            </a:r>
          </a:p>
          <a:p>
            <a:pPr algn="just"/>
            <a:r>
              <a:rPr lang="pt-BR" sz="1500" dirty="0"/>
              <a:t>Instrução Normativa Conjunta MP/CGU nº 01, de 10 de maio de 2016. Dispõe sobre controles internos, gestão de riscos e governança no âmbito do Poder Executivo Federal.</a:t>
            </a:r>
          </a:p>
          <a:p>
            <a:pPr algn="just"/>
            <a:r>
              <a:rPr lang="pt-BR" sz="1500" dirty="0"/>
              <a:t>Súmula Vinculante nº 13 do Supremo Tribunal Federal (STF). Vedação ao Nepotismo.</a:t>
            </a:r>
          </a:p>
          <a:p>
            <a:pPr algn="just"/>
            <a:r>
              <a:rPr lang="pt-BR" sz="1500" dirty="0"/>
              <a:t>Tribunal de Contas da União (TCU). Modelos de Auditoria Contínua e Referencial de Combate à Fraude e Corrupção (baseado no IA-CM – Internal Audit Capability Model).</a:t>
            </a:r>
          </a:p>
          <a:p>
            <a:pPr algn="just"/>
            <a:r>
              <a:rPr lang="pt-BR" sz="1500" dirty="0"/>
              <a:t>Portal da Transparência e CAUC (Cadastro Único de Convênios). Regras de bloqueio de transferências voluntárias por inadimplência fiscal e contábil.</a:t>
            </a:r>
          </a:p>
          <a:p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36555DC-0EAC-F25C-35E8-F59DAA9D2F26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68022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12EA52B-50A7-B951-E9D1-698BA3A6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1902E727-8DF0-42AC-73AD-F27385E3FD1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3351664-52A5-31FE-6B6B-F42A168FB837}"/>
              </a:ext>
            </a:extLst>
          </p:cNvPr>
          <p:cNvSpPr txBox="1"/>
          <p:nvPr/>
        </p:nvSpPr>
        <p:spPr>
          <a:xfrm>
            <a:off x="1228478" y="1855458"/>
            <a:ext cx="6872700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62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7F100D7D-2934-0F40-3EFB-91F8E041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02501E28-2706-CAB6-01F7-3E7445743B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EAF65CD7-9346-5398-A13E-C06D47054FFC}"/>
              </a:ext>
            </a:extLst>
          </p:cNvPr>
          <p:cNvSpPr txBox="1"/>
          <p:nvPr/>
        </p:nvSpPr>
        <p:spPr>
          <a:xfrm>
            <a:off x="1135650" y="619563"/>
            <a:ext cx="68727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dirty="0">
                <a:solidFill>
                  <a:srgbClr val="00B0F0"/>
                </a:solidFill>
              </a:rPr>
              <a:t>Seja a diferença que transforma a Gestão Pública!</a:t>
            </a:r>
            <a:endParaRPr lang="pt-BR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60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lvl="0" algn="ctr"/>
            <a:r>
              <a:rPr lang="pt-BR" sz="6000" b="1" dirty="0">
                <a:solidFill>
                  <a:srgbClr val="00B0F0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Venha!!!</a:t>
            </a:r>
            <a:endParaRPr lang="pt-BR" sz="6000" dirty="0">
              <a:solidFill>
                <a:srgbClr val="00B0F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1291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6D2E93A-0763-C3C1-247A-9E28B00D3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apa-apresentação.png">
            <a:extLst>
              <a:ext uri="{FF2B5EF4-FFF2-40B4-BE49-F238E27FC236}">
                <a16:creationId xmlns:a16="http://schemas.microsoft.com/office/drawing/2014/main" id="{AAE13CD1-365A-804C-8626-DF2659DD936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F583E57-ADD7-02F1-2A9B-28D29C22E6AE}"/>
              </a:ext>
            </a:extLst>
          </p:cNvPr>
          <p:cNvSpPr txBox="1"/>
          <p:nvPr/>
        </p:nvSpPr>
        <p:spPr>
          <a:xfrm>
            <a:off x="1049022" y="340385"/>
            <a:ext cx="6872700" cy="469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na Unyflex desde 2020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Treinador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2000" b="1" dirty="0">
              <a:solidFill>
                <a:schemeClr val="bg1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lang="pt-BR" sz="2000" dirty="0">
              <a:solidFill>
                <a:schemeClr val="bg1"/>
              </a:solidFill>
              <a:highlight>
                <a:srgbClr val="00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19AC81-A9F9-4742-1969-EB94139CC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836" y="2196365"/>
            <a:ext cx="1923238" cy="19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5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162042" y="206041"/>
            <a:ext cx="8981947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700"/>
              </a:spcAft>
            </a:pPr>
            <a:r>
              <a:rPr lang="pt-BR" sz="2000" dirty="0"/>
              <a:t>1 Riscos na Tesouraria: Fraudes, erros, duplicidade e perda de prazos.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2 Riscos na Contabilidade: Lançamentos, conciliação e divergências.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3 Matriz de Impacto x Probabilidade: Prioridades na fiscalização.</a:t>
            </a:r>
          </a:p>
          <a:p>
            <a:pPr>
              <a:spcAft>
                <a:spcPts val="700"/>
              </a:spcAft>
            </a:pPr>
            <a:r>
              <a:rPr lang="pt-BR" sz="1900" dirty="0"/>
              <a:t>4 Riscos de Conformidade (Compliance): Descumprimento de prazos e da LRF.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5 Controle Interno na Tesouraria: Checklists de verificação diária.</a:t>
            </a:r>
          </a:p>
          <a:p>
            <a:pPr>
              <a:spcAft>
                <a:spcPts val="700"/>
              </a:spcAft>
            </a:pPr>
            <a:r>
              <a:rPr lang="pt-BR" sz="1800" dirty="0"/>
              <a:t>6 Plano de Contas Aplicado ao Setor Público (PCASP) e a lógica dos lançamentos.</a:t>
            </a:r>
          </a:p>
          <a:p>
            <a:pPr>
              <a:spcAft>
                <a:spcPts val="700"/>
              </a:spcAft>
            </a:pPr>
            <a:r>
              <a:rPr lang="pt-BR" sz="2000" dirty="0"/>
              <a:t>7 Interpretação de Balanços (Financeiro, Patrimonial e Orçamentário).</a:t>
            </a:r>
          </a:p>
          <a:p>
            <a:pPr>
              <a:spcAft>
                <a:spcPts val="700"/>
              </a:spcAft>
            </a:pPr>
            <a:r>
              <a:rPr lang="pt-BR" sz="1900" dirty="0"/>
              <a:t>8 Relação Tesouraria x Bancos: Otimização de tarifas e aplicações financeiras.</a:t>
            </a:r>
          </a:p>
          <a:p>
            <a:pPr>
              <a:spcAft>
                <a:spcPts val="700"/>
              </a:spcAft>
            </a:pPr>
            <a:r>
              <a:rPr lang="pt-BR" sz="1900" dirty="0"/>
              <a:t>9 Dica de IA: "Agentes de Auditoria" para busca de padrões atípicos (anomalias).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D2616B3-C943-9132-7F37-E4103E73A9F4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77007F0F-1107-0661-7D5B-3469146D1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932E017D-A81D-3438-EB4E-605866686D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0DB41927-3F58-C5A2-2F39-9D381A01800C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1. Riscos na Tesouraria: Fraudes, Erros, Duplicidade e Perda de Prazos</a:t>
            </a:r>
          </a:p>
          <a:p>
            <a:pPr algn="just"/>
            <a:r>
              <a:rPr lang="pt-BR" sz="2200" dirty="0"/>
              <a:t>A Tesouraria é o ponto de exaustão do dinheiro público, onde convergem os riscos operacionais (erros involuntários) e de integridade (fraudes dolosas). </a:t>
            </a:r>
          </a:p>
          <a:p>
            <a:pPr algn="just"/>
            <a:r>
              <a:rPr lang="pt-BR" sz="2200" dirty="0"/>
              <a:t>O pagamento duplicado por reenvio de NF-e já paga e a fraude do "falso credor" (cadastro de laranja com conluio do fiscal do contrato) são os eventos de maior materialidade. </a:t>
            </a:r>
          </a:p>
          <a:p>
            <a:pPr algn="just"/>
            <a:r>
              <a:rPr lang="pt-BR" sz="2200" dirty="0"/>
              <a:t>A perda de prazo para recolhimento de INSS retido configura crime de apropriação indébita previdenciária, com responsabilização pessoal do ordenador.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ED9F860-073C-5782-C5F3-4F5C0C217397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2356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2A891AE8-63BA-0359-AF07-8F78BB2A0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6DFCD207-8233-5A7C-3534-806B627D666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A2A25303-3A45-91AE-4807-AC365AB5D52D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1900" b="1" dirty="0"/>
              <a:t>1. Riscos na Tesouraria: Fraudes, Erros, Duplicidade e Perda de Prazos</a:t>
            </a:r>
          </a:p>
          <a:p>
            <a:pPr algn="just"/>
            <a:r>
              <a:rPr lang="pt-BR" sz="2200" dirty="0"/>
              <a:t>A mitigação exige barreiras sistêmicas: validação automática da chave da NF-e no Manifesto do Destinatário da SEFAZ, teste de titularidade da conta bancária de destino antes do pagamento, e calendário fiscal eletrônico com bloqueio de recurso. </a:t>
            </a:r>
          </a:p>
          <a:p>
            <a:pPr algn="just"/>
            <a:r>
              <a:rPr lang="pt-BR" sz="2200" dirty="0"/>
              <a:t>Ex.: Um servidor "laranja" é cadastrado como prestador de serviço de copa; o agente de auditoria cruza o CPF com a base de servidores e bloqueia o pagamento. </a:t>
            </a:r>
          </a:p>
          <a:p>
            <a:pPr algn="just"/>
            <a:r>
              <a:rPr lang="pt-BR" sz="2200" dirty="0"/>
              <a:t>Fonte: LRF (LC 101/2000), Art. 59; NBC TSP 23; IN Conjunta MP/CGU nº 01/2016.</a:t>
            </a:r>
          </a:p>
          <a:p>
            <a:pPr algn="just"/>
            <a:r>
              <a:rPr lang="pt-BR" sz="2200" dirty="0"/>
              <a:t> 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58D1315-81EF-48F2-79CF-0C8CA7B21A9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1614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C78AFEFA-17A1-8736-D2B1-BECB0BF97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DBE8BC4C-0E1D-F353-D873-2C57E9F693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DDAA93FC-917E-685D-53D2-6F559F3C28AE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2. Riscos na Contabilidade: Lançamentos, Conciliação e Divergências</a:t>
            </a:r>
          </a:p>
          <a:p>
            <a:pPr algn="just"/>
            <a:r>
              <a:rPr lang="pt-BR" sz="2200" dirty="0"/>
              <a:t>A Contabilidade é a memória oficial do ente; um lançamento incorreto distorce a realidade fiscal e os limites da LRF. </a:t>
            </a:r>
          </a:p>
          <a:p>
            <a:pPr algn="just"/>
            <a:r>
              <a:rPr lang="pt-BR" sz="2200" dirty="0"/>
              <a:t>O maior risco é a omissão dolosa de passivos: não registrar provisão para precatórios (passivo oculto) para maquiar o endividamento, ou classificar despesa de capital como custeio para mascarar estouro do limite de pessoal.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6584C59-DAB5-8833-13B1-37934F3506AC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307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>
          <a:extLst>
            <a:ext uri="{FF2B5EF4-FFF2-40B4-BE49-F238E27FC236}">
              <a16:creationId xmlns:a16="http://schemas.microsoft.com/office/drawing/2014/main" id="{8F442065-0D57-E9C4-E35B-9EFEE2C10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 title="FUNDO-APRESENTAÇÃO.png">
            <a:extLst>
              <a:ext uri="{FF2B5EF4-FFF2-40B4-BE49-F238E27FC236}">
                <a16:creationId xmlns:a16="http://schemas.microsoft.com/office/drawing/2014/main" id="{508D4BCE-B790-5CF3-0F7A-BF6CD9303C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30B2EE20-1D77-423D-B4D1-3893C42CE082}"/>
              </a:ext>
            </a:extLst>
          </p:cNvPr>
          <p:cNvSpPr txBox="1"/>
          <p:nvPr/>
        </p:nvSpPr>
        <p:spPr>
          <a:xfrm>
            <a:off x="162043" y="206041"/>
            <a:ext cx="871245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pt-BR" sz="2000" b="1" dirty="0"/>
              <a:t>2. Riscos na Contabilidade: Lançamentos, Conciliação e Divergências</a:t>
            </a:r>
          </a:p>
          <a:p>
            <a:pPr algn="just"/>
            <a:r>
              <a:rPr lang="pt-BR" sz="2200" dirty="0"/>
              <a:t>A conciliação não é só bancária; é a garantia de que o subsistema de almoxarifado (estoque físico) conversa com o razão contábil, e que o saldo de RAP processado a pagar é idêntico ao Passivo de Fornecedores no Balanço Patrimonial, fonte por fonte. </a:t>
            </a:r>
            <a:endParaRPr lang="pt-BR" sz="20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8029430-2912-BC92-5E5A-1B45B0DAB681}"/>
              </a:ext>
            </a:extLst>
          </p:cNvPr>
          <p:cNvSpPr txBox="1"/>
          <p:nvPr/>
        </p:nvSpPr>
        <p:spPr>
          <a:xfrm>
            <a:off x="1771048" y="4269782"/>
            <a:ext cx="580403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dirty="0">
                <a:solidFill>
                  <a:srgbClr val="00B0F0"/>
                </a:solidFill>
              </a:rPr>
              <a:t>Mapa de Riscos na Tesouraria e Contabilidade Municipal</a:t>
            </a:r>
            <a:endParaRPr sz="2800" dirty="0">
              <a:solidFill>
                <a:srgbClr val="00B0F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840311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3090</Words>
  <Application>Microsoft Office PowerPoint</Application>
  <PresentationFormat>Apresentação na tela (16:9)</PresentationFormat>
  <Paragraphs>185</Paragraphs>
  <Slides>33</Slides>
  <Notes>33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6" baseType="lpstr">
      <vt:lpstr>Arial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Nilson</dc:creator>
  <cp:lastModifiedBy>Nilson</cp:lastModifiedBy>
  <cp:revision>98</cp:revision>
  <dcterms:modified xsi:type="dcterms:W3CDTF">2026-07-13T13:43:42Z</dcterms:modified>
</cp:coreProperties>
</file>